
<file path=[Content_Types].xml><?xml version="1.0" encoding="utf-8"?>
<Types xmlns="http://schemas.openxmlformats.org/package/2006/content-types">
  <Default Extension="jpeg" ContentType="image/jpeg"/>
  <Default Extension="JPG" ContentType="image/.jpg"/>
  <Default Extension="gif" ContentType="image/gif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9144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GIF>
</file>

<file path=ppt/media/image4.GIF>
</file>

<file path=ppt/media/image5.GIF>
</file>

<file path=ppt/media/image6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26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  <p:sp>
        <p:nvSpPr>
          <p:cNvPr id="84" name="Google Shape;84;p1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  <p:sp>
        <p:nvSpPr>
          <p:cNvPr id="90" name="Google Shape;90;p2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6822834c9d_0_0:notes"/>
          <p:cNvSpPr/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6822834c9d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6822834c9d_0_76:notes"/>
          <p:cNvSpPr/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6822834c9d_0_7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6822834c9d_0_81:notes"/>
          <p:cNvSpPr/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6822834c9d_0_8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6822834c9d_0_5:notes"/>
          <p:cNvSpPr/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6822834c9d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6822834c9d_0_10:notes"/>
          <p:cNvSpPr/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6822834c9d_0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6822834c9d_0_3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  <p:sp>
        <p:nvSpPr>
          <p:cNvPr id="153" name="Google Shape;153;g36822834c9d_0_37:notes"/>
          <p:cNvSpPr/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/>
          <p:nvPr>
            <p:ph type="title"/>
          </p:nvPr>
        </p:nvSpPr>
        <p:spPr>
          <a:xfrm rot="5400000">
            <a:off x="4623594" y="2285207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type="body" idx="1"/>
          </p:nvPr>
        </p:nvSpPr>
        <p:spPr>
          <a:xfrm rot="5400000">
            <a:off x="623094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1" name="Google Shape;41;p6"/>
          <p:cNvSpPr txBox="1"/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3" name="Google Shape;43;p6"/>
          <p:cNvSpPr txBox="1"/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9"/>
          <p:cNvSpPr txBox="1"/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9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/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0"/>
          <p:cNvSpPr txBox="1"/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10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2"/>
          <a:srcRect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9" Type="http://schemas.microsoft.com/office/2007/relationships/media" Target="../media/media4.mp3"/><Relationship Id="rId8" Type="http://schemas.openxmlformats.org/officeDocument/2006/relationships/audio" Target="../media/media4.mp3"/><Relationship Id="rId7" Type="http://schemas.microsoft.com/office/2007/relationships/media" Target="../media/media3.mp3"/><Relationship Id="rId6" Type="http://schemas.openxmlformats.org/officeDocument/2006/relationships/audio" Target="../media/media3.mp3"/><Relationship Id="rId5" Type="http://schemas.microsoft.com/office/2007/relationships/media" Target="../media/media2.mp3"/><Relationship Id="rId4" Type="http://schemas.openxmlformats.org/officeDocument/2006/relationships/audio" Target="../media/media2.mp3"/><Relationship Id="rId3" Type="http://schemas.openxmlformats.org/officeDocument/2006/relationships/image" Target="../media/image6.png"/><Relationship Id="rId2" Type="http://schemas.microsoft.com/office/2007/relationships/media" Target="../media/media1.mp3"/><Relationship Id="rId17" Type="http://schemas.openxmlformats.org/officeDocument/2006/relationships/notesSlide" Target="../notesSlides/notesSlide4.xml"/><Relationship Id="rId16" Type="http://schemas.openxmlformats.org/officeDocument/2006/relationships/slideLayout" Target="../slideLayouts/slideLayout2.xml"/><Relationship Id="rId15" Type="http://schemas.microsoft.com/office/2007/relationships/media" Target="../media/media7.mp3"/><Relationship Id="rId14" Type="http://schemas.openxmlformats.org/officeDocument/2006/relationships/audio" Target="../media/media7.mp3"/><Relationship Id="rId13" Type="http://schemas.microsoft.com/office/2007/relationships/media" Target="../media/media6.mp3"/><Relationship Id="rId12" Type="http://schemas.openxmlformats.org/officeDocument/2006/relationships/audio" Target="../media/media6.mp3"/><Relationship Id="rId11" Type="http://schemas.microsoft.com/office/2007/relationships/media" Target="../media/media5.mp3"/><Relationship Id="rId10" Type="http://schemas.openxmlformats.org/officeDocument/2006/relationships/audio" Target="../media/media5.mp3"/><Relationship Id="rId1" Type="http://schemas.openxmlformats.org/officeDocument/2006/relationships/audio" Target="../media/media1.mp3"/></Relationships>
</file>

<file path=ppt/slides/_rels/slide5.xml.rels><?xml version="1.0" encoding="UTF-8" standalone="yes"?>
<Relationships xmlns="http://schemas.openxmlformats.org/package/2006/relationships"><Relationship Id="rId9" Type="http://schemas.microsoft.com/office/2007/relationships/media" Target="../media/media11.mp3"/><Relationship Id="rId8" Type="http://schemas.openxmlformats.org/officeDocument/2006/relationships/audio" Target="../media/media11.mp3"/><Relationship Id="rId7" Type="http://schemas.microsoft.com/office/2007/relationships/media" Target="../media/media10.mp3"/><Relationship Id="rId6" Type="http://schemas.openxmlformats.org/officeDocument/2006/relationships/audio" Target="../media/media10.mp3"/><Relationship Id="rId5" Type="http://schemas.microsoft.com/office/2007/relationships/media" Target="../media/media9.mp3"/><Relationship Id="rId4" Type="http://schemas.openxmlformats.org/officeDocument/2006/relationships/audio" Target="../media/media9.mp3"/><Relationship Id="rId3" Type="http://schemas.openxmlformats.org/officeDocument/2006/relationships/image" Target="../media/image6.png"/><Relationship Id="rId2" Type="http://schemas.microsoft.com/office/2007/relationships/media" Target="../media/media8.mp3"/><Relationship Id="rId13" Type="http://schemas.openxmlformats.org/officeDocument/2006/relationships/notesSlide" Target="../notesSlides/notesSlide5.xml"/><Relationship Id="rId12" Type="http://schemas.openxmlformats.org/officeDocument/2006/relationships/slideLayout" Target="../slideLayouts/slideLayout2.xml"/><Relationship Id="rId11" Type="http://schemas.microsoft.com/office/2007/relationships/media" Target="../media/media12.mp3"/><Relationship Id="rId10" Type="http://schemas.openxmlformats.org/officeDocument/2006/relationships/audio" Target="../media/media12.mp3"/><Relationship Id="rId1" Type="http://schemas.openxmlformats.org/officeDocument/2006/relationships/audio" Target="../media/media8.mp3"/></Relationships>
</file>

<file path=ppt/slides/_rels/slide6.xml.rels><?xml version="1.0" encoding="UTF-8" standalone="yes"?>
<Relationships xmlns="http://schemas.openxmlformats.org/package/2006/relationships"><Relationship Id="rId9" Type="http://schemas.microsoft.com/office/2007/relationships/media" Target="../media/media16.mp3"/><Relationship Id="rId8" Type="http://schemas.openxmlformats.org/officeDocument/2006/relationships/audio" Target="../media/media16.mp3"/><Relationship Id="rId7" Type="http://schemas.microsoft.com/office/2007/relationships/media" Target="../media/media15.mp3"/><Relationship Id="rId6" Type="http://schemas.openxmlformats.org/officeDocument/2006/relationships/audio" Target="../media/media15.mp3"/><Relationship Id="rId5" Type="http://schemas.microsoft.com/office/2007/relationships/media" Target="../media/media14.mp3"/><Relationship Id="rId4" Type="http://schemas.openxmlformats.org/officeDocument/2006/relationships/audio" Target="../media/media14.mp3"/><Relationship Id="rId3" Type="http://schemas.openxmlformats.org/officeDocument/2006/relationships/image" Target="../media/image6.png"/><Relationship Id="rId25" Type="http://schemas.openxmlformats.org/officeDocument/2006/relationships/notesSlide" Target="../notesSlides/notesSlide6.xml"/><Relationship Id="rId24" Type="http://schemas.openxmlformats.org/officeDocument/2006/relationships/slideLayout" Target="../slideLayouts/slideLayout2.xml"/><Relationship Id="rId23" Type="http://schemas.microsoft.com/office/2007/relationships/media" Target="../media/media23.mp3"/><Relationship Id="rId22" Type="http://schemas.openxmlformats.org/officeDocument/2006/relationships/audio" Target="../media/media23.mp3"/><Relationship Id="rId21" Type="http://schemas.microsoft.com/office/2007/relationships/media" Target="../media/media22.mp3"/><Relationship Id="rId20" Type="http://schemas.openxmlformats.org/officeDocument/2006/relationships/audio" Target="../media/media22.mp3"/><Relationship Id="rId2" Type="http://schemas.microsoft.com/office/2007/relationships/media" Target="../media/media13.mp3"/><Relationship Id="rId19" Type="http://schemas.microsoft.com/office/2007/relationships/media" Target="../media/media21.mp3"/><Relationship Id="rId18" Type="http://schemas.openxmlformats.org/officeDocument/2006/relationships/audio" Target="../media/media21.mp3"/><Relationship Id="rId17" Type="http://schemas.microsoft.com/office/2007/relationships/media" Target="../media/media20.mp3"/><Relationship Id="rId16" Type="http://schemas.openxmlformats.org/officeDocument/2006/relationships/audio" Target="../media/media20.mp3"/><Relationship Id="rId15" Type="http://schemas.microsoft.com/office/2007/relationships/media" Target="../media/media19.mp3"/><Relationship Id="rId14" Type="http://schemas.openxmlformats.org/officeDocument/2006/relationships/audio" Target="../media/media19.mp3"/><Relationship Id="rId13" Type="http://schemas.microsoft.com/office/2007/relationships/media" Target="../media/media18.mp3"/><Relationship Id="rId12" Type="http://schemas.openxmlformats.org/officeDocument/2006/relationships/audio" Target="../media/media18.mp3"/><Relationship Id="rId11" Type="http://schemas.microsoft.com/office/2007/relationships/media" Target="../media/media17.mp3"/><Relationship Id="rId10" Type="http://schemas.openxmlformats.org/officeDocument/2006/relationships/audio" Target="../media/media17.mp3"/><Relationship Id="rId1" Type="http://schemas.openxmlformats.org/officeDocument/2006/relationships/audio" Target="../media/media13.mp3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2.xml"/><Relationship Id="rId7" Type="http://schemas.microsoft.com/office/2007/relationships/media" Target="../media/media26.mp3"/><Relationship Id="rId6" Type="http://schemas.openxmlformats.org/officeDocument/2006/relationships/audio" Target="../media/media26.mp3"/><Relationship Id="rId5" Type="http://schemas.microsoft.com/office/2007/relationships/media" Target="../media/media25.mp3"/><Relationship Id="rId4" Type="http://schemas.openxmlformats.org/officeDocument/2006/relationships/audio" Target="../media/media25.mp3"/><Relationship Id="rId3" Type="http://schemas.openxmlformats.org/officeDocument/2006/relationships/image" Target="../media/image6.png"/><Relationship Id="rId2" Type="http://schemas.microsoft.com/office/2007/relationships/media" Target="../media/media24.mp3"/><Relationship Id="rId1" Type="http://schemas.openxmlformats.org/officeDocument/2006/relationships/audio" Target="../media/media24.mp3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hyperlink" Target="https://youtu.be/AmtLrd-cYSY?si=ZphdlqcWBmK6wYNc" TargetMode="External"/><Relationship Id="rId3" Type="http://schemas.openxmlformats.org/officeDocument/2006/relationships/hyperlink" Target="https://youtu.be/GIoLWVPb8mc?si=0POzxkd5j0PYJ7ct" TargetMode="External"/><Relationship Id="rId2" Type="http://schemas.openxmlformats.org/officeDocument/2006/relationships/hyperlink" Target="https://youtu.be/YoRPjU_Fbq0?si=N1BBvR2WYfsGIaQ0" TargetMode="External"/><Relationship Id="rId1" Type="http://schemas.openxmlformats.org/officeDocument/2006/relationships/hyperlink" Target="https://youtu.be/CAVy7OZ87mE?si=mhDH6eNMUXvBTX_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2880360" y="2121407"/>
            <a:ext cx="5507175" cy="1845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4E60"/>
              </a:buClr>
              <a:buSzPts val="5400"/>
              <a:buFont typeface="Calibri" panose="020F0502020204030204"/>
              <a:buNone/>
            </a:pPr>
            <a:r>
              <a:rPr lang="en-US" sz="3200" b="1">
                <a:solidFill>
                  <a:srgbClr val="374E60"/>
                </a:solidFill>
              </a:rPr>
              <a:t>Використання клітинних автоматів та генетичного алгоритму для "генерації" або "викривлення" музики</a:t>
            </a:r>
            <a:endParaRPr sz="3200" b="1">
              <a:solidFill>
                <a:srgbClr val="374E6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87" name="Google Shape;87;p13"/>
          <p:cNvSpPr txBox="1"/>
          <p:nvPr>
            <p:ph type="subTitle" idx="1"/>
          </p:nvPr>
        </p:nvSpPr>
        <p:spPr>
          <a:xfrm>
            <a:off x="2880360" y="3901822"/>
            <a:ext cx="3877056" cy="54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48A98"/>
              </a:buClr>
              <a:buSzPct val="100000"/>
              <a:buNone/>
            </a:pPr>
            <a:r>
              <a:rPr lang="en-US">
                <a:solidFill>
                  <a:srgbClr val="748A98"/>
                </a:solidFill>
              </a:rPr>
              <a:t>Виконав ФІ-21 Климентьєв Максим</a:t>
            </a:r>
            <a:endParaRPr>
              <a:solidFill>
                <a:srgbClr val="748A9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1682496" y="98497"/>
            <a:ext cx="7086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4E60"/>
              </a:buClr>
              <a:buSzPts val="4400"/>
              <a:buFont typeface="Calibri" panose="020F0502020204030204"/>
              <a:buNone/>
            </a:pPr>
            <a:r>
              <a:rPr lang="en-US" b="1">
                <a:solidFill>
                  <a:srgbClr val="374E60"/>
                </a:solidFill>
              </a:rPr>
              <a:t>Зміст</a:t>
            </a:r>
            <a:endParaRPr b="1">
              <a:solidFill>
                <a:srgbClr val="374E60"/>
              </a:solidFill>
            </a:endParaRPr>
          </a:p>
        </p:txBody>
      </p:sp>
      <p:grpSp>
        <p:nvGrpSpPr>
          <p:cNvPr id="93" name="Google Shape;93;p14"/>
          <p:cNvGrpSpPr/>
          <p:nvPr/>
        </p:nvGrpSpPr>
        <p:grpSpPr>
          <a:xfrm>
            <a:off x="2840896" y="4218969"/>
            <a:ext cx="5193632" cy="685614"/>
            <a:chOff x="1192" y="1375"/>
            <a:chExt cx="3272" cy="432"/>
          </a:xfrm>
        </p:grpSpPr>
        <p:cxnSp>
          <p:nvCxnSpPr>
            <p:cNvPr id="94" name="Google Shape;94;p14"/>
            <p:cNvCxnSpPr/>
            <p:nvPr/>
          </p:nvCxnSpPr>
          <p:spPr>
            <a:xfrm>
              <a:off x="1440" y="1790"/>
              <a:ext cx="3024" cy="0"/>
            </a:xfrm>
            <a:prstGeom prst="straightConnector1">
              <a:avLst/>
            </a:prstGeom>
            <a:noFill/>
            <a:ln w="25400" cap="flat" cmpd="sng">
              <a:solidFill>
                <a:srgbClr val="969696"/>
              </a:solidFill>
              <a:prstDash val="dot"/>
              <a:round/>
              <a:headEnd type="none" w="sm" len="sm"/>
              <a:tailEnd type="oval" w="med" len="med"/>
            </a:ln>
          </p:spPr>
        </p:cxnSp>
        <p:sp>
          <p:nvSpPr>
            <p:cNvPr id="95" name="Google Shape;95;p14"/>
            <p:cNvSpPr/>
            <p:nvPr/>
          </p:nvSpPr>
          <p:spPr>
            <a:xfrm rot="3419336">
              <a:off x="1261" y="1427"/>
              <a:ext cx="302" cy="328"/>
            </a:xfrm>
            <a:prstGeom prst="rect">
              <a:avLst/>
            </a:prstGeom>
            <a:gradFill>
              <a:gsLst>
                <a:gs pos="0">
                  <a:srgbClr val="FF7C80"/>
                </a:gs>
                <a:gs pos="100000">
                  <a:srgbClr val="B3575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6" name="Google Shape;96;p14"/>
            <p:cNvSpPr txBox="1"/>
            <p:nvPr/>
          </p:nvSpPr>
          <p:spPr>
            <a:xfrm>
              <a:off x="2256" y="1482"/>
              <a:ext cx="21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Перехід на генетичні ал.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7" name="Google Shape;97;p14"/>
            <p:cNvSpPr txBox="1"/>
            <p:nvPr/>
          </p:nvSpPr>
          <p:spPr>
            <a:xfrm>
              <a:off x="1296" y="1454"/>
              <a:ext cx="214" cy="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 b="1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98" name="Google Shape;98;p14"/>
          <p:cNvGrpSpPr/>
          <p:nvPr/>
        </p:nvGrpSpPr>
        <p:grpSpPr>
          <a:xfrm>
            <a:off x="2840896" y="1704369"/>
            <a:ext cx="5193632" cy="685614"/>
            <a:chOff x="1192" y="1965"/>
            <a:chExt cx="3272" cy="432"/>
          </a:xfrm>
        </p:grpSpPr>
        <p:cxnSp>
          <p:nvCxnSpPr>
            <p:cNvPr id="99" name="Google Shape;99;p14"/>
            <p:cNvCxnSpPr/>
            <p:nvPr/>
          </p:nvCxnSpPr>
          <p:spPr>
            <a:xfrm>
              <a:off x="1440" y="2380"/>
              <a:ext cx="3024" cy="0"/>
            </a:xfrm>
            <a:prstGeom prst="straightConnector1">
              <a:avLst/>
            </a:prstGeom>
            <a:noFill/>
            <a:ln w="25400" cap="flat" cmpd="sng">
              <a:solidFill>
                <a:srgbClr val="969696"/>
              </a:solidFill>
              <a:prstDash val="dot"/>
              <a:round/>
              <a:headEnd type="none" w="sm" len="sm"/>
              <a:tailEnd type="oval" w="med" len="med"/>
            </a:ln>
          </p:spPr>
        </p:cxnSp>
        <p:sp>
          <p:nvSpPr>
            <p:cNvPr id="100" name="Google Shape;100;p14"/>
            <p:cNvSpPr/>
            <p:nvPr/>
          </p:nvSpPr>
          <p:spPr>
            <a:xfrm rot="3419336">
              <a:off x="1261" y="2017"/>
              <a:ext cx="302" cy="328"/>
            </a:xfrm>
            <a:prstGeom prst="rect">
              <a:avLst/>
            </a:prstGeom>
            <a:gradFill>
              <a:gsLst>
                <a:gs pos="0">
                  <a:srgbClr val="99CC00"/>
                </a:gs>
                <a:gs pos="100000">
                  <a:srgbClr val="6B8F00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1" name="Google Shape;101;p14"/>
            <p:cNvSpPr txBox="1"/>
            <p:nvPr/>
          </p:nvSpPr>
          <p:spPr>
            <a:xfrm>
              <a:off x="2256" y="2072"/>
              <a:ext cx="15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Початок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2" name="Google Shape;102;p14"/>
            <p:cNvSpPr txBox="1"/>
            <p:nvPr/>
          </p:nvSpPr>
          <p:spPr>
            <a:xfrm>
              <a:off x="1296" y="2044"/>
              <a:ext cx="214" cy="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 b="1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03" name="Google Shape;103;p14"/>
          <p:cNvGrpSpPr/>
          <p:nvPr/>
        </p:nvGrpSpPr>
        <p:grpSpPr>
          <a:xfrm>
            <a:off x="2840896" y="2542569"/>
            <a:ext cx="5193632" cy="685614"/>
            <a:chOff x="1192" y="2575"/>
            <a:chExt cx="3272" cy="432"/>
          </a:xfrm>
        </p:grpSpPr>
        <p:cxnSp>
          <p:nvCxnSpPr>
            <p:cNvPr id="104" name="Google Shape;104;p14"/>
            <p:cNvCxnSpPr/>
            <p:nvPr/>
          </p:nvCxnSpPr>
          <p:spPr>
            <a:xfrm>
              <a:off x="1440" y="2990"/>
              <a:ext cx="3024" cy="0"/>
            </a:xfrm>
            <a:prstGeom prst="straightConnector1">
              <a:avLst/>
            </a:prstGeom>
            <a:noFill/>
            <a:ln w="25400" cap="flat" cmpd="sng">
              <a:solidFill>
                <a:srgbClr val="969696"/>
              </a:solidFill>
              <a:prstDash val="dot"/>
              <a:round/>
              <a:headEnd type="none" w="sm" len="sm"/>
              <a:tailEnd type="oval" w="med" len="med"/>
            </a:ln>
          </p:spPr>
        </p:cxnSp>
        <p:sp>
          <p:nvSpPr>
            <p:cNvPr id="105" name="Google Shape;105;p14"/>
            <p:cNvSpPr/>
            <p:nvPr/>
          </p:nvSpPr>
          <p:spPr>
            <a:xfrm rot="3419336">
              <a:off x="1261" y="2627"/>
              <a:ext cx="302" cy="328"/>
            </a:xfrm>
            <a:prstGeom prst="rect">
              <a:avLst/>
            </a:prstGeom>
            <a:gradFill>
              <a:gsLst>
                <a:gs pos="0">
                  <a:srgbClr val="006699"/>
                </a:gs>
                <a:gs pos="100000">
                  <a:srgbClr val="00476B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6" name="Google Shape;106;p14"/>
            <p:cNvSpPr txBox="1"/>
            <p:nvPr/>
          </p:nvSpPr>
          <p:spPr>
            <a:xfrm>
              <a:off x="2256" y="2682"/>
              <a:ext cx="15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Перші спроби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7" name="Google Shape;107;p14"/>
            <p:cNvSpPr txBox="1"/>
            <p:nvPr/>
          </p:nvSpPr>
          <p:spPr>
            <a:xfrm>
              <a:off x="1296" y="2654"/>
              <a:ext cx="214" cy="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 b="1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08" name="Google Shape;108;p14"/>
          <p:cNvGrpSpPr/>
          <p:nvPr/>
        </p:nvGrpSpPr>
        <p:grpSpPr>
          <a:xfrm>
            <a:off x="2840896" y="3380769"/>
            <a:ext cx="5193632" cy="685614"/>
            <a:chOff x="1192" y="3165"/>
            <a:chExt cx="3272" cy="432"/>
          </a:xfrm>
        </p:grpSpPr>
        <p:cxnSp>
          <p:nvCxnSpPr>
            <p:cNvPr id="109" name="Google Shape;109;p14"/>
            <p:cNvCxnSpPr/>
            <p:nvPr/>
          </p:nvCxnSpPr>
          <p:spPr>
            <a:xfrm>
              <a:off x="1441" y="3579"/>
              <a:ext cx="3023" cy="1"/>
            </a:xfrm>
            <a:prstGeom prst="straightConnector1">
              <a:avLst/>
            </a:prstGeom>
            <a:noFill/>
            <a:ln w="25400" cap="flat" cmpd="sng">
              <a:solidFill>
                <a:srgbClr val="969696"/>
              </a:solidFill>
              <a:prstDash val="dot"/>
              <a:round/>
              <a:headEnd type="none" w="sm" len="sm"/>
              <a:tailEnd type="oval" w="med" len="med"/>
            </a:ln>
          </p:spPr>
        </p:cxnSp>
        <p:sp>
          <p:nvSpPr>
            <p:cNvPr id="110" name="Google Shape;110;p14"/>
            <p:cNvSpPr/>
            <p:nvPr/>
          </p:nvSpPr>
          <p:spPr>
            <a:xfrm rot="3419336">
              <a:off x="1261" y="3217"/>
              <a:ext cx="302" cy="328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100000">
                  <a:srgbClr val="B36B2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" name="Google Shape;111;p14"/>
            <p:cNvSpPr txBox="1"/>
            <p:nvPr/>
          </p:nvSpPr>
          <p:spPr>
            <a:xfrm>
              <a:off x="2256" y="327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Надання допомоги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2" name="Google Shape;112;p14"/>
            <p:cNvSpPr txBox="1"/>
            <p:nvPr/>
          </p:nvSpPr>
          <p:spPr>
            <a:xfrm>
              <a:off x="1296" y="3244"/>
              <a:ext cx="214" cy="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 b="1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13" name="Google Shape;113;p14"/>
          <p:cNvGrpSpPr/>
          <p:nvPr/>
        </p:nvGrpSpPr>
        <p:grpSpPr>
          <a:xfrm>
            <a:off x="2840896" y="5079394"/>
            <a:ext cx="5193632" cy="685614"/>
            <a:chOff x="1192" y="3165"/>
            <a:chExt cx="3272" cy="432"/>
          </a:xfrm>
        </p:grpSpPr>
        <p:cxnSp>
          <p:nvCxnSpPr>
            <p:cNvPr id="114" name="Google Shape;114;p14"/>
            <p:cNvCxnSpPr/>
            <p:nvPr/>
          </p:nvCxnSpPr>
          <p:spPr>
            <a:xfrm>
              <a:off x="1440" y="3580"/>
              <a:ext cx="3024" cy="0"/>
            </a:xfrm>
            <a:prstGeom prst="straightConnector1">
              <a:avLst/>
            </a:prstGeom>
            <a:noFill/>
            <a:ln w="25400" cap="flat" cmpd="sng">
              <a:solidFill>
                <a:srgbClr val="969696"/>
              </a:solidFill>
              <a:prstDash val="dot"/>
              <a:round/>
              <a:headEnd type="none" w="sm" len="sm"/>
              <a:tailEnd type="oval" w="med" len="med"/>
            </a:ln>
          </p:spPr>
        </p:cxnSp>
        <p:sp>
          <p:nvSpPr>
            <p:cNvPr id="115" name="Google Shape;115;p14"/>
            <p:cNvSpPr/>
            <p:nvPr/>
          </p:nvSpPr>
          <p:spPr>
            <a:xfrm rot="3419336">
              <a:off x="1261" y="3217"/>
              <a:ext cx="302" cy="328"/>
            </a:xfrm>
            <a:prstGeom prst="rect">
              <a:avLst/>
            </a:prstGeom>
            <a:gradFill>
              <a:gsLst>
                <a:gs pos="0">
                  <a:srgbClr val="990099"/>
                </a:gs>
                <a:gs pos="100000">
                  <a:srgbClr val="6B006B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" name="Google Shape;116;p14"/>
            <p:cNvSpPr txBox="1"/>
            <p:nvPr/>
          </p:nvSpPr>
          <p:spPr>
            <a:xfrm>
              <a:off x="2256" y="327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Фінальні результати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7" name="Google Shape;117;p14"/>
            <p:cNvSpPr txBox="1"/>
            <p:nvPr/>
          </p:nvSpPr>
          <p:spPr>
            <a:xfrm>
              <a:off x="1296" y="3244"/>
              <a:ext cx="214" cy="2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 b="1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Початок</a:t>
            </a:r>
            <a:endParaRPr lang="en-US"/>
          </a:p>
        </p:txBody>
      </p:sp>
      <p:sp>
        <p:nvSpPr>
          <p:cNvPr id="123" name="Google Shape;123;p15"/>
          <p:cNvSpPr txBox="1"/>
          <p:nvPr>
            <p:ph type="body" idx="1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Усе почалося з просто намагання реалізувати звичайні клітинні автомати.</a:t>
            </a:r>
            <a:endParaRPr lang="en-US"/>
          </a:p>
        </p:txBody>
      </p:sp>
      <p:pic>
        <p:nvPicPr>
          <p:cNvPr id="124" name="Google Shape;124;p15" title="Hi1747699726.1409345.gif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374425" y="3958800"/>
            <a:ext cx="2395151" cy="239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5" title="Hi1747697729.9193645.gif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979275" y="3958800"/>
            <a:ext cx="2395151" cy="239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5" title="Hi1747697214.780493.gif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769575" y="3958800"/>
            <a:ext cx="2395151" cy="2395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Перші спроби в музиці</a:t>
            </a:r>
            <a:endParaRPr lang="en-US"/>
          </a:p>
        </p:txBody>
      </p:sp>
      <p:sp>
        <p:nvSpPr>
          <p:cNvPr id="132" name="Google Shape;132;p16"/>
          <p:cNvSpPr txBox="1"/>
          <p:nvPr>
            <p:ph type="body" idx="1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Спочатку були спроби зробити музику через будь-які правила. Було отримано певні біти.</a:t>
            </a:r>
            <a:endParaRPr lang="en-US"/>
          </a:p>
        </p:txBody>
      </p:sp>
      <p:pic>
        <p:nvPicPr>
          <p:cNvPr id="1" name="1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52220" y="2809875"/>
            <a:ext cx="619125" cy="619125"/>
          </a:xfrm>
          <a:prstGeom prst="rect">
            <a:avLst/>
          </a:prstGeom>
        </p:spPr>
      </p:pic>
      <p:pic>
        <p:nvPicPr>
          <p:cNvPr id="2" name="2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71345" y="2809875"/>
            <a:ext cx="619125" cy="619125"/>
          </a:xfrm>
          <a:prstGeom prst="rect">
            <a:avLst/>
          </a:prstGeom>
        </p:spPr>
      </p:pic>
      <p:pic>
        <p:nvPicPr>
          <p:cNvPr id="3" name="3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490470" y="2809875"/>
            <a:ext cx="619125" cy="619125"/>
          </a:xfrm>
          <a:prstGeom prst="rect">
            <a:avLst/>
          </a:prstGeom>
        </p:spPr>
      </p:pic>
      <p:pic>
        <p:nvPicPr>
          <p:cNvPr id="4" name="11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109595" y="2780665"/>
            <a:ext cx="619125" cy="619125"/>
          </a:xfrm>
          <a:prstGeom prst="rect">
            <a:avLst/>
          </a:prstGeom>
        </p:spPr>
      </p:pic>
      <p:pic>
        <p:nvPicPr>
          <p:cNvPr id="5" name="12">
            <a:hlinkClick r:id="" action="ppaction://media"/>
          </p:cNvPr>
          <p:cNvPicPr/>
          <p:nvPr>
            <a:audi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728720" y="2809875"/>
            <a:ext cx="619125" cy="619125"/>
          </a:xfrm>
          <a:prstGeom prst="rect">
            <a:avLst/>
          </a:prstGeom>
        </p:spPr>
      </p:pic>
      <p:pic>
        <p:nvPicPr>
          <p:cNvPr id="6" name="13">
            <a:hlinkClick r:id="" action="ppaction://media"/>
          </p:cNvPr>
          <p:cNvPicPr/>
          <p:nvPr>
            <a:audioFile r:link="rId12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347845" y="2809875"/>
            <a:ext cx="619125" cy="619125"/>
          </a:xfrm>
          <a:prstGeom prst="rect">
            <a:avLst/>
          </a:prstGeom>
        </p:spPr>
      </p:pic>
      <p:pic>
        <p:nvPicPr>
          <p:cNvPr id="7" name="14">
            <a:hlinkClick r:id="" action="ppaction://media"/>
          </p:cNvPr>
          <p:cNvPicPr/>
          <p:nvPr>
            <a:audioFile r:link="rId14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966970" y="2809875"/>
            <a:ext cx="619125" cy="619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6039" fill="hold"/>
                                        <p:tgtEl>
                                          <p:spTgt spid="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65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9" dur="160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3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2" dur="64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95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5" dur="41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400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8" dur="28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7000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21" dur="3009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7500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24" dur="860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25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"/>
                </p:tgtEl>
              </p:cMediaNode>
            </p:audio>
            <p:audio>
              <p:cMediaNode>
                <p:cTn id="26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>
                <p:cTn id="2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>
                <p:cTn id="28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>
                <p:cTn id="29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>
                <p:cTn id="30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>
                <p:cTn id="31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Надання допомоги</a:t>
            </a:r>
            <a:endParaRPr lang="en-US"/>
          </a:p>
        </p:txBody>
      </p:sp>
      <p:sp>
        <p:nvSpPr>
          <p:cNvPr id="138" name="Google Shape;138;p17"/>
          <p:cNvSpPr txBox="1"/>
          <p:nvPr>
            <p:ph type="body" idx="1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В цій епосі мені на допомогу прийшов той, хто довго вивчав музику, та, навіть вже писав її.</a:t>
            </a:r>
            <a:endParaRPr lang="en-US"/>
          </a:p>
        </p:txBody>
      </p:sp>
      <p:pic>
        <p:nvPicPr>
          <p:cNvPr id="1" name="4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22935" y="2809875"/>
            <a:ext cx="619125" cy="619125"/>
          </a:xfrm>
          <a:prstGeom prst="rect">
            <a:avLst/>
          </a:prstGeom>
        </p:spPr>
      </p:pic>
      <p:pic>
        <p:nvPicPr>
          <p:cNvPr id="2" name="5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42060" y="2809875"/>
            <a:ext cx="619125" cy="619125"/>
          </a:xfrm>
          <a:prstGeom prst="rect">
            <a:avLst/>
          </a:prstGeom>
        </p:spPr>
      </p:pic>
      <p:pic>
        <p:nvPicPr>
          <p:cNvPr id="3" name="6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861185" y="2809875"/>
            <a:ext cx="619125" cy="619125"/>
          </a:xfrm>
          <a:prstGeom prst="rect">
            <a:avLst/>
          </a:prstGeom>
        </p:spPr>
      </p:pic>
      <p:pic>
        <p:nvPicPr>
          <p:cNvPr id="4" name="7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479040" y="2809875"/>
            <a:ext cx="619125" cy="619125"/>
          </a:xfrm>
          <a:prstGeom prst="rect">
            <a:avLst/>
          </a:prstGeom>
        </p:spPr>
      </p:pic>
      <p:pic>
        <p:nvPicPr>
          <p:cNvPr id="5" name="8">
            <a:hlinkClick r:id="" action="ppaction://media"/>
          </p:cNvPr>
          <p:cNvPicPr/>
          <p:nvPr>
            <a:audi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131820" y="2852420"/>
            <a:ext cx="619125" cy="619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5084" fill="hold"/>
                                        <p:tgtEl>
                                          <p:spTgt spid="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5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9" dur="98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5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2" dur="86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45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5" dur="98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450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8" dur="97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9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"/>
                </p:tgtEl>
              </p:cMediaNode>
            </p:audio>
            <p:audio>
              <p:cMediaNode>
                <p:cTn id="20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>
                <p:cTn id="21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>
                <p:cTn id="2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>
                <p:cTn id="23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Перехід на генетичні алгоритми</a:t>
            </a:r>
            <a:endParaRPr lang="en-US"/>
          </a:p>
        </p:txBody>
      </p:sp>
      <p:sp>
        <p:nvSpPr>
          <p:cNvPr id="144" name="Google Shape;144;p18"/>
          <p:cNvSpPr txBox="1"/>
          <p:nvPr>
            <p:ph type="body" idx="1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Епоха, коли я вирішив повністю переробити усе і почав з роботи над генетичними алгоритмами.</a:t>
            </a:r>
            <a:endParaRPr lang="en-US"/>
          </a:p>
        </p:txBody>
      </p:sp>
      <p:pic>
        <p:nvPicPr>
          <p:cNvPr id="1" name="9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64845" y="2852420"/>
            <a:ext cx="619125" cy="619125"/>
          </a:xfrm>
          <a:prstGeom prst="rect">
            <a:avLst/>
          </a:prstGeom>
        </p:spPr>
      </p:pic>
      <p:pic>
        <p:nvPicPr>
          <p:cNvPr id="2" name="10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83970" y="2852420"/>
            <a:ext cx="619125" cy="619125"/>
          </a:xfrm>
          <a:prstGeom prst="rect">
            <a:avLst/>
          </a:prstGeom>
        </p:spPr>
      </p:pic>
      <p:pic>
        <p:nvPicPr>
          <p:cNvPr id="4" name="15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903095" y="2809875"/>
            <a:ext cx="619125" cy="619125"/>
          </a:xfrm>
          <a:prstGeom prst="rect">
            <a:avLst/>
          </a:prstGeom>
        </p:spPr>
      </p:pic>
      <p:pic>
        <p:nvPicPr>
          <p:cNvPr id="5" name="16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515235" y="2809875"/>
            <a:ext cx="619125" cy="619125"/>
          </a:xfrm>
          <a:prstGeom prst="rect">
            <a:avLst/>
          </a:prstGeom>
        </p:spPr>
      </p:pic>
      <p:pic>
        <p:nvPicPr>
          <p:cNvPr id="6" name="17">
            <a:hlinkClick r:id="" action="ppaction://media"/>
          </p:cNvPr>
          <p:cNvPicPr/>
          <p:nvPr>
            <a:audi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141345" y="2809875"/>
            <a:ext cx="619125" cy="619125"/>
          </a:xfrm>
          <a:prstGeom prst="rect">
            <a:avLst/>
          </a:prstGeom>
        </p:spPr>
      </p:pic>
      <p:pic>
        <p:nvPicPr>
          <p:cNvPr id="7" name="18">
            <a:hlinkClick r:id="" action="ppaction://media"/>
          </p:cNvPr>
          <p:cNvPicPr/>
          <p:nvPr>
            <a:audioFile r:link="rId12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759200" y="2809875"/>
            <a:ext cx="619125" cy="619125"/>
          </a:xfrm>
          <a:prstGeom prst="rect">
            <a:avLst/>
          </a:prstGeom>
        </p:spPr>
      </p:pic>
      <p:pic>
        <p:nvPicPr>
          <p:cNvPr id="8" name="23">
            <a:hlinkClick r:id="" action="ppaction://media"/>
          </p:cNvPr>
          <p:cNvPicPr/>
          <p:nvPr>
            <a:audioFile r:link="rId14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379595" y="2809875"/>
            <a:ext cx="619125" cy="619125"/>
          </a:xfrm>
          <a:prstGeom prst="rect">
            <a:avLst/>
          </a:prstGeom>
        </p:spPr>
      </p:pic>
      <p:pic>
        <p:nvPicPr>
          <p:cNvPr id="9" name="19">
            <a:hlinkClick r:id="" action="ppaction://media"/>
          </p:cNvPr>
          <p:cNvPicPr/>
          <p:nvPr>
            <a:audioFile r:link="rId16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043805" y="2809875"/>
            <a:ext cx="619125" cy="619125"/>
          </a:xfrm>
          <a:prstGeom prst="rect">
            <a:avLst/>
          </a:prstGeom>
        </p:spPr>
      </p:pic>
      <p:pic>
        <p:nvPicPr>
          <p:cNvPr id="10" name="20">
            <a:hlinkClick r:id="" action="ppaction://media"/>
          </p:cNvPr>
          <p:cNvPicPr/>
          <p:nvPr>
            <a:audioFile r:link="rId18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617845" y="2809875"/>
            <a:ext cx="619125" cy="619125"/>
          </a:xfrm>
          <a:prstGeom prst="rect">
            <a:avLst/>
          </a:prstGeom>
        </p:spPr>
      </p:pic>
      <p:pic>
        <p:nvPicPr>
          <p:cNvPr id="11" name="21">
            <a:hlinkClick r:id="" action="ppaction://media"/>
          </p:cNvPr>
          <p:cNvPicPr/>
          <p:nvPr>
            <a:audioFile r:link="rId20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234430" y="2780665"/>
            <a:ext cx="619125" cy="619125"/>
          </a:xfrm>
          <a:prstGeom prst="rect">
            <a:avLst/>
          </a:prstGeom>
        </p:spPr>
      </p:pic>
      <p:pic>
        <p:nvPicPr>
          <p:cNvPr id="12" name="22">
            <a:hlinkClick r:id="" action="ppaction://media"/>
          </p:cNvPr>
          <p:cNvPicPr/>
          <p:nvPr>
            <a:audioFile r:link="rId22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804660" y="2809875"/>
            <a:ext cx="619125" cy="619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31294" fill="hold"/>
                                        <p:tgtEl>
                                          <p:spTgt spid="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15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9" dur="3481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80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2" dur="306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865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5" dur="312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1800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8" dur="312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49500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21" dur="3129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81000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24" dur="3129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812500"/>
                            </p:stCondLst>
                            <p:childTnLst>
                              <p:par>
                                <p:cTn id="2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27" dur="3129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44000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30" dur="3129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75500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33" dur="3129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7000"/>
                            </p:stCondLst>
                            <p:childTnLst>
                              <p:par>
                                <p:cTn id="3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36" dur="3129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3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"/>
                </p:tgtEl>
              </p:cMediaNode>
            </p:audio>
            <p:audio>
              <p:cMediaNode>
                <p:cTn id="38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>
                <p:cTn id="39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>
                <p:cTn id="40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>
                <p:cTn id="41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>
                <p:cTn id="42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>
                <p:cTn id="43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>
                <p:cTn id="44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>
                <p:cTn id="45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>
                <p:cTn id="46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>
                <p:cTn id="4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Фінальні результати</a:t>
            </a:r>
            <a:endParaRPr lang="en-US"/>
          </a:p>
        </p:txBody>
      </p:sp>
      <p:sp>
        <p:nvSpPr>
          <p:cNvPr id="150" name="Google Shape;150;p19"/>
          <p:cNvSpPr txBox="1"/>
          <p:nvPr>
            <p:ph type="body" idx="1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Фінальні результати яких вдалося досягти.</a:t>
            </a:r>
            <a:endParaRPr lang="en-US"/>
          </a:p>
        </p:txBody>
      </p:sp>
      <p:pic>
        <p:nvPicPr>
          <p:cNvPr id="1" name="24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09295" y="2780665"/>
            <a:ext cx="619125" cy="619125"/>
          </a:xfrm>
          <a:prstGeom prst="rect">
            <a:avLst/>
          </a:prstGeom>
        </p:spPr>
      </p:pic>
      <p:pic>
        <p:nvPicPr>
          <p:cNvPr id="2" name="25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328420" y="2809875"/>
            <a:ext cx="619125" cy="619125"/>
          </a:xfrm>
          <a:prstGeom prst="rect">
            <a:avLst/>
          </a:prstGeom>
        </p:spPr>
      </p:pic>
      <p:pic>
        <p:nvPicPr>
          <p:cNvPr id="3" name="26">
            <a:hlinkClick r:id="" action="ppaction://media"/>
          </p:cNvPr>
          <p:cNvPicPr/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947545" y="2809875"/>
            <a:ext cx="619125" cy="619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305031" fill="hold"/>
                                        <p:tgtEl>
                                          <p:spTgt spid="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55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9" dur="312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37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2" dur="110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3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"/>
                </p:tgtEl>
              </p:cMediaNode>
            </p:audio>
            <p:audio>
              <p:cMediaNode>
                <p:cTn id="14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>
                <p:cTn id="15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1682496" y="98497"/>
            <a:ext cx="7086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4E60"/>
              </a:buClr>
              <a:buSzPts val="4400"/>
              <a:buFont typeface="Calibri" panose="020F0502020204030204"/>
              <a:buNone/>
            </a:pPr>
            <a:r>
              <a:rPr lang="en-US" b="1">
                <a:solidFill>
                  <a:srgbClr val="374E60"/>
                </a:solidFill>
              </a:rPr>
              <a:t>Список літератури</a:t>
            </a:r>
            <a:endParaRPr b="1">
              <a:solidFill>
                <a:srgbClr val="374E60"/>
              </a:solidFill>
            </a:endParaRPr>
          </a:p>
        </p:txBody>
      </p:sp>
      <p:grpSp>
        <p:nvGrpSpPr>
          <p:cNvPr id="156" name="Google Shape;156;p20"/>
          <p:cNvGrpSpPr/>
          <p:nvPr/>
        </p:nvGrpSpPr>
        <p:grpSpPr>
          <a:xfrm>
            <a:off x="2801290" y="4218971"/>
            <a:ext cx="5195141" cy="952371"/>
            <a:chOff x="1167" y="1375"/>
            <a:chExt cx="3273" cy="600"/>
          </a:xfrm>
        </p:grpSpPr>
        <p:cxnSp>
          <p:nvCxnSpPr>
            <p:cNvPr id="157" name="Google Shape;157;p20"/>
            <p:cNvCxnSpPr/>
            <p:nvPr/>
          </p:nvCxnSpPr>
          <p:spPr>
            <a:xfrm>
              <a:off x="1440" y="1790"/>
              <a:ext cx="3000" cy="0"/>
            </a:xfrm>
            <a:prstGeom prst="straightConnector1">
              <a:avLst/>
            </a:prstGeom>
            <a:noFill/>
            <a:ln w="25400" cap="flat" cmpd="sng">
              <a:solidFill>
                <a:srgbClr val="969696"/>
              </a:solidFill>
              <a:prstDash val="dot"/>
              <a:round/>
              <a:headEnd type="none" w="sm" len="sm"/>
              <a:tailEnd type="oval" w="med" len="med"/>
            </a:ln>
          </p:spPr>
        </p:cxnSp>
        <p:sp>
          <p:nvSpPr>
            <p:cNvPr id="158" name="Google Shape;158;p20"/>
            <p:cNvSpPr/>
            <p:nvPr/>
          </p:nvSpPr>
          <p:spPr>
            <a:xfrm rot="2700000">
              <a:off x="1255" y="1463"/>
              <a:ext cx="424" cy="424"/>
            </a:xfrm>
            <a:prstGeom prst="rect">
              <a:avLst/>
            </a:prstGeom>
            <a:gradFill>
              <a:gsLst>
                <a:gs pos="0">
                  <a:srgbClr val="FF7C80"/>
                </a:gs>
                <a:gs pos="100000">
                  <a:srgbClr val="B3575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59" name="Google Shape;159;p20"/>
            <p:cNvSpPr txBox="1"/>
            <p:nvPr/>
          </p:nvSpPr>
          <p:spPr>
            <a:xfrm>
              <a:off x="2256" y="148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 panose="020B0604020202020204"/>
                <a:buNone/>
              </a:pPr>
              <a:r>
                <a:rPr lang="en-US" sz="2400" u="sng">
                  <a:solidFill>
                    <a:schemeClr val="hlink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  <a:hlinkClick r:id="rId1"/>
                </a:rPr>
                <a:t>Genetic Algorithms</a:t>
              </a:r>
              <a:endParaRPr sz="24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0" name="Google Shape;160;p20"/>
            <p:cNvSpPr txBox="1"/>
            <p:nvPr/>
          </p:nvSpPr>
          <p:spPr>
            <a:xfrm>
              <a:off x="1296" y="1454"/>
              <a:ext cx="3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 b="1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61" name="Google Shape;161;p20"/>
          <p:cNvGrpSpPr/>
          <p:nvPr/>
        </p:nvGrpSpPr>
        <p:grpSpPr>
          <a:xfrm>
            <a:off x="2801290" y="1704371"/>
            <a:ext cx="5195141" cy="952371"/>
            <a:chOff x="1167" y="1965"/>
            <a:chExt cx="3273" cy="600"/>
          </a:xfrm>
        </p:grpSpPr>
        <p:cxnSp>
          <p:nvCxnSpPr>
            <p:cNvPr id="162" name="Google Shape;162;p20"/>
            <p:cNvCxnSpPr/>
            <p:nvPr/>
          </p:nvCxnSpPr>
          <p:spPr>
            <a:xfrm>
              <a:off x="1440" y="2380"/>
              <a:ext cx="3000" cy="0"/>
            </a:xfrm>
            <a:prstGeom prst="straightConnector1">
              <a:avLst/>
            </a:prstGeom>
            <a:noFill/>
            <a:ln w="25400" cap="flat" cmpd="sng">
              <a:solidFill>
                <a:srgbClr val="969696"/>
              </a:solidFill>
              <a:prstDash val="dot"/>
              <a:round/>
              <a:headEnd type="none" w="sm" len="sm"/>
              <a:tailEnd type="oval" w="med" len="med"/>
            </a:ln>
          </p:spPr>
        </p:cxnSp>
        <p:sp>
          <p:nvSpPr>
            <p:cNvPr id="163" name="Google Shape;163;p20"/>
            <p:cNvSpPr/>
            <p:nvPr/>
          </p:nvSpPr>
          <p:spPr>
            <a:xfrm rot="2700000">
              <a:off x="1255" y="2053"/>
              <a:ext cx="424" cy="424"/>
            </a:xfrm>
            <a:prstGeom prst="rect">
              <a:avLst/>
            </a:prstGeom>
            <a:gradFill>
              <a:gsLst>
                <a:gs pos="0">
                  <a:srgbClr val="99CC00"/>
                </a:gs>
                <a:gs pos="100000">
                  <a:srgbClr val="6B8F00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4" name="Google Shape;164;p20"/>
            <p:cNvSpPr txBox="1"/>
            <p:nvPr/>
          </p:nvSpPr>
          <p:spPr>
            <a:xfrm>
              <a:off x="2256" y="2072"/>
              <a:ext cx="15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Голуб Михайло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5" name="Google Shape;165;p20"/>
            <p:cNvSpPr txBox="1"/>
            <p:nvPr/>
          </p:nvSpPr>
          <p:spPr>
            <a:xfrm>
              <a:off x="1296" y="2044"/>
              <a:ext cx="3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 b="1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66" name="Google Shape;166;p20"/>
          <p:cNvGrpSpPr/>
          <p:nvPr/>
        </p:nvGrpSpPr>
        <p:grpSpPr>
          <a:xfrm>
            <a:off x="2801290" y="2542571"/>
            <a:ext cx="5195141" cy="952371"/>
            <a:chOff x="1167" y="2575"/>
            <a:chExt cx="3273" cy="600"/>
          </a:xfrm>
        </p:grpSpPr>
        <p:cxnSp>
          <p:nvCxnSpPr>
            <p:cNvPr id="167" name="Google Shape;167;p20"/>
            <p:cNvCxnSpPr/>
            <p:nvPr/>
          </p:nvCxnSpPr>
          <p:spPr>
            <a:xfrm>
              <a:off x="1440" y="2990"/>
              <a:ext cx="3000" cy="0"/>
            </a:xfrm>
            <a:prstGeom prst="straightConnector1">
              <a:avLst/>
            </a:prstGeom>
            <a:noFill/>
            <a:ln w="25400" cap="flat" cmpd="sng">
              <a:solidFill>
                <a:srgbClr val="969696"/>
              </a:solidFill>
              <a:prstDash val="dot"/>
              <a:round/>
              <a:headEnd type="none" w="sm" len="sm"/>
              <a:tailEnd type="oval" w="med" len="med"/>
            </a:ln>
          </p:spPr>
        </p:cxnSp>
        <p:sp>
          <p:nvSpPr>
            <p:cNvPr id="168" name="Google Shape;168;p20"/>
            <p:cNvSpPr/>
            <p:nvPr/>
          </p:nvSpPr>
          <p:spPr>
            <a:xfrm rot="2700000">
              <a:off x="1255" y="2663"/>
              <a:ext cx="424" cy="424"/>
            </a:xfrm>
            <a:prstGeom prst="rect">
              <a:avLst/>
            </a:prstGeom>
            <a:gradFill>
              <a:gsLst>
                <a:gs pos="0">
                  <a:srgbClr val="006699"/>
                </a:gs>
                <a:gs pos="100000">
                  <a:srgbClr val="00476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69" name="Google Shape;169;p20"/>
            <p:cNvSpPr txBox="1"/>
            <p:nvPr/>
          </p:nvSpPr>
          <p:spPr>
            <a:xfrm>
              <a:off x="2256" y="268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 panose="020B0604020202020204"/>
                <a:buNone/>
              </a:pPr>
              <a:r>
                <a:rPr lang="en-US" sz="2400" u="sng">
                  <a:solidFill>
                    <a:schemeClr val="hlink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  <a:hlinkClick r:id="rId2"/>
                </a:rPr>
                <a:t>Cellular Automata</a:t>
              </a:r>
              <a:endParaRPr sz="24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0" name="Google Shape;170;p20"/>
            <p:cNvSpPr txBox="1"/>
            <p:nvPr/>
          </p:nvSpPr>
          <p:spPr>
            <a:xfrm>
              <a:off x="1296" y="2654"/>
              <a:ext cx="3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 b="1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71" name="Google Shape;171;p20"/>
          <p:cNvGrpSpPr/>
          <p:nvPr/>
        </p:nvGrpSpPr>
        <p:grpSpPr>
          <a:xfrm>
            <a:off x="2801290" y="3380771"/>
            <a:ext cx="5196728" cy="952371"/>
            <a:chOff x="1167" y="3165"/>
            <a:chExt cx="3274" cy="600"/>
          </a:xfrm>
        </p:grpSpPr>
        <p:cxnSp>
          <p:nvCxnSpPr>
            <p:cNvPr id="172" name="Google Shape;172;p20"/>
            <p:cNvCxnSpPr/>
            <p:nvPr/>
          </p:nvCxnSpPr>
          <p:spPr>
            <a:xfrm>
              <a:off x="1441" y="3579"/>
              <a:ext cx="3000" cy="0"/>
            </a:xfrm>
            <a:prstGeom prst="straightConnector1">
              <a:avLst/>
            </a:prstGeom>
            <a:noFill/>
            <a:ln w="25400" cap="flat" cmpd="sng">
              <a:solidFill>
                <a:srgbClr val="969696"/>
              </a:solidFill>
              <a:prstDash val="dot"/>
              <a:round/>
              <a:headEnd type="none" w="sm" len="sm"/>
              <a:tailEnd type="oval" w="med" len="med"/>
            </a:ln>
          </p:spPr>
        </p:cxnSp>
        <p:sp>
          <p:nvSpPr>
            <p:cNvPr id="173" name="Google Shape;173;p20"/>
            <p:cNvSpPr/>
            <p:nvPr/>
          </p:nvSpPr>
          <p:spPr>
            <a:xfrm rot="2700000">
              <a:off x="1255" y="3253"/>
              <a:ext cx="424" cy="424"/>
            </a:xfrm>
            <a:prstGeom prst="rect">
              <a:avLst/>
            </a:prstGeom>
            <a:gradFill>
              <a:gsLst>
                <a:gs pos="0">
                  <a:srgbClr val="FF9933"/>
                </a:gs>
                <a:gs pos="100000">
                  <a:srgbClr val="B36B2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4" name="Google Shape;174;p20"/>
            <p:cNvSpPr txBox="1"/>
            <p:nvPr/>
          </p:nvSpPr>
          <p:spPr>
            <a:xfrm>
              <a:off x="2256" y="327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 panose="020B0604020202020204"/>
                <a:buNone/>
              </a:pPr>
              <a:r>
                <a:rPr lang="en-US" sz="2400" u="sng">
                  <a:solidFill>
                    <a:schemeClr val="hlink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  <a:hlinkClick r:id="rId3"/>
                </a:rPr>
                <a:t>Cellular Automata</a:t>
              </a:r>
              <a:endParaRPr sz="24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5" name="Google Shape;175;p20"/>
            <p:cNvSpPr txBox="1"/>
            <p:nvPr/>
          </p:nvSpPr>
          <p:spPr>
            <a:xfrm>
              <a:off x="1296" y="3244"/>
              <a:ext cx="3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 b="1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76" name="Google Shape;176;p20"/>
          <p:cNvGrpSpPr/>
          <p:nvPr/>
        </p:nvGrpSpPr>
        <p:grpSpPr>
          <a:xfrm>
            <a:off x="2801290" y="5079396"/>
            <a:ext cx="5195141" cy="952371"/>
            <a:chOff x="1167" y="3165"/>
            <a:chExt cx="3273" cy="600"/>
          </a:xfrm>
        </p:grpSpPr>
        <p:cxnSp>
          <p:nvCxnSpPr>
            <p:cNvPr id="177" name="Google Shape;177;p20"/>
            <p:cNvCxnSpPr/>
            <p:nvPr/>
          </p:nvCxnSpPr>
          <p:spPr>
            <a:xfrm>
              <a:off x="1440" y="3580"/>
              <a:ext cx="3000" cy="0"/>
            </a:xfrm>
            <a:prstGeom prst="straightConnector1">
              <a:avLst/>
            </a:prstGeom>
            <a:noFill/>
            <a:ln w="25400" cap="flat" cmpd="sng">
              <a:solidFill>
                <a:srgbClr val="969696"/>
              </a:solidFill>
              <a:prstDash val="dot"/>
              <a:round/>
              <a:headEnd type="none" w="sm" len="sm"/>
              <a:tailEnd type="oval" w="med" len="med"/>
            </a:ln>
          </p:spPr>
        </p:cxnSp>
        <p:sp>
          <p:nvSpPr>
            <p:cNvPr id="178" name="Google Shape;178;p20"/>
            <p:cNvSpPr/>
            <p:nvPr/>
          </p:nvSpPr>
          <p:spPr>
            <a:xfrm rot="2700000">
              <a:off x="1255" y="3253"/>
              <a:ext cx="424" cy="424"/>
            </a:xfrm>
            <a:prstGeom prst="rect">
              <a:avLst/>
            </a:prstGeom>
            <a:gradFill>
              <a:gsLst>
                <a:gs pos="0">
                  <a:srgbClr val="990099"/>
                </a:gs>
                <a:gs pos="100000">
                  <a:srgbClr val="6B006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79" name="Google Shape;179;p20"/>
            <p:cNvSpPr txBox="1"/>
            <p:nvPr/>
          </p:nvSpPr>
          <p:spPr>
            <a:xfrm>
              <a:off x="2256" y="3272"/>
              <a:ext cx="18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 u="sng">
                  <a:solidFill>
                    <a:schemeClr val="hlink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  <a:hlinkClick r:id="rId4"/>
                </a:rPr>
                <a:t>Genetic Algorithms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80" name="Google Shape;180;p20"/>
            <p:cNvSpPr txBox="1"/>
            <p:nvPr/>
          </p:nvSpPr>
          <p:spPr>
            <a:xfrm>
              <a:off x="1296" y="3244"/>
              <a:ext cx="300" cy="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 panose="020B0604020202020204"/>
                <a:buNone/>
              </a:pPr>
              <a:r>
                <a:rPr lang="en-US" sz="2400" b="1" i="0" u="none" strike="noStrike" cap="none">
                  <a:solidFill>
                    <a:schemeClr val="dk1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794</Words>
  <Application>WPS Presentation</Application>
  <PresentationFormat/>
  <Paragraphs>68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Arial</vt:lpstr>
      <vt:lpstr>SimSun</vt:lpstr>
      <vt:lpstr>Wingdings</vt:lpstr>
      <vt:lpstr>Arial</vt:lpstr>
      <vt:lpstr>Calibri</vt:lpstr>
      <vt:lpstr>Microsoft YaHei</vt:lpstr>
      <vt:lpstr>Arial Unicode MS</vt:lpstr>
      <vt:lpstr>Office Theme</vt:lpstr>
      <vt:lpstr>Використання клітинних автоматів та генетичного алгоритму для "генерації" або "викривлення" музики</vt:lpstr>
      <vt:lpstr>Зміст</vt:lpstr>
      <vt:lpstr>Початок</vt:lpstr>
      <vt:lpstr>Перші спроби в музиці</vt:lpstr>
      <vt:lpstr>Надання допомоги</vt:lpstr>
      <vt:lpstr>Перехід на генетичні алгоритми</vt:lpstr>
      <vt:lpstr>Фінальні результати</vt:lpstr>
      <vt:lpstr>Список літератури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Використання клітинних автоматів та генетичного алгоритму для "генерації" або "викривлення" музики</dc:title>
  <dc:creator/>
  <cp:lastModifiedBy>dadmo</cp:lastModifiedBy>
  <cp:revision>1</cp:revision>
  <dcterms:created xsi:type="dcterms:W3CDTF">2025-06-14T01:55:36Z</dcterms:created>
  <dcterms:modified xsi:type="dcterms:W3CDTF">2025-06-14T01:55:36Z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4E2D5B1D815E415C820E61EA1AD6E365_12</vt:lpwstr>
  </property>
  <property fmtid="{D5CDD505-2E9C-101B-9397-08002B2CF9AE}" pid="3" name="KSOProductBuildVer">
    <vt:lpwstr>2057-12.2.0.21183</vt:lpwstr>
  </property>
</Properties>
</file>